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59" r:id="rId4"/>
    <p:sldId id="260" r:id="rId5"/>
    <p:sldId id="274" r:id="rId6"/>
    <p:sldId id="262" r:id="rId7"/>
    <p:sldId id="263" r:id="rId8"/>
    <p:sldId id="272" r:id="rId9"/>
    <p:sldId id="273" r:id="rId10"/>
    <p:sldId id="264" r:id="rId11"/>
    <p:sldId id="265" r:id="rId12"/>
    <p:sldId id="267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902" autoAdjust="0"/>
  </p:normalViewPr>
  <p:slideViewPr>
    <p:cSldViewPr snapToGrid="0">
      <p:cViewPr varScale="1">
        <p:scale>
          <a:sx n="98" d="100"/>
          <a:sy n="98" d="100"/>
        </p:scale>
        <p:origin x="181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HHS-AD.STATE.NV.US\ADSD\ORGANIZATION\ADSD%20CC\CC\ATAP\Pati\Prentations\August%20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HHS-AD.STATE.NV.US\ADSD\ORGANIZATION\ADSD%20CC\CC\ATAP\Pati\Prentations\August%20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HHS-AD.STATE.NV.US\ADSD\ORGANIZATION\ADSD%20CC\CC\ATAP\Pati\Prentations\August%2020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HHS-AD.STATE.NV.US\ADSD\ORGANIZATION\ADSD%20CC\CC\ATAP\Pati\Prentations\August%20201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DHHS-AD.STATE.NV.US\ADSD\ORGANIZATION\ADSD%20CC\CC\ATAP\Pati\Prentations\August%202018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DHHS-AD.STATE.NV.US\ADSD\ORGANIZATION\ADSD%20CC\CC\ATAP\Pati\Prentations\August%202018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[August 2018.xlsx]Caseload growth pivot!PivotTable3</c:name>
    <c:fmtId val="20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solidFill>
              <a:schemeClr val="lt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solidFill>
              <a:schemeClr val="lt1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solidFill>
              <a:schemeClr val="lt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solidFill>
              <a:schemeClr val="lt1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solidFill>
              <a:schemeClr val="lt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solidFill>
              <a:schemeClr val="lt1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'Caseload growth pivot'!$B$3</c:f>
              <c:strCache>
                <c:ptCount val="1"/>
                <c:pt idx="0">
                  <c:v>Average of Total Unduplicated Persons on Waitlist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2.5219302806210344E-2"/>
                  <c:y val="2.7974650431641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D2-4B63-91F3-0B46A9F6ECB7}"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2700000" algn="tl" rotWithShape="0">
                  <a:schemeClr val="accent1">
                    <a:lumMod val="60000"/>
                    <a:lumOff val="40000"/>
                    <a:alpha val="40000"/>
                  </a:scheme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'Caseload growth pivot'!$A$4:$A$12</c:f>
              <c:strCache>
                <c:ptCount val="8"/>
                <c:pt idx="0">
                  <c:v>FY 2012</c:v>
                </c:pt>
                <c:pt idx="1">
                  <c:v>FY 2013</c:v>
                </c:pt>
                <c:pt idx="2">
                  <c:v>FY 2014</c:v>
                </c:pt>
                <c:pt idx="3">
                  <c:v>FY 2015</c:v>
                </c:pt>
                <c:pt idx="4">
                  <c:v>FY 2016</c:v>
                </c:pt>
                <c:pt idx="5">
                  <c:v>FY 2017</c:v>
                </c:pt>
                <c:pt idx="6">
                  <c:v>FY 2018</c:v>
                </c:pt>
                <c:pt idx="7">
                  <c:v>FY 2019</c:v>
                </c:pt>
              </c:strCache>
            </c:strRef>
          </c:cat>
          <c:val>
            <c:numRef>
              <c:f>'Caseload growth pivot'!$B$4:$B$12</c:f>
              <c:numCache>
                <c:formatCode>0</c:formatCode>
                <c:ptCount val="8"/>
                <c:pt idx="0">
                  <c:v>235.08333333333334</c:v>
                </c:pt>
                <c:pt idx="1">
                  <c:v>274.5</c:v>
                </c:pt>
                <c:pt idx="2">
                  <c:v>463.91666666666669</c:v>
                </c:pt>
                <c:pt idx="3">
                  <c:v>516.41666666666663</c:v>
                </c:pt>
                <c:pt idx="4">
                  <c:v>542.08333333333337</c:v>
                </c:pt>
                <c:pt idx="5">
                  <c:v>596.08333333333337</c:v>
                </c:pt>
                <c:pt idx="6">
                  <c:v>559.75</c:v>
                </c:pt>
                <c:pt idx="7">
                  <c:v>480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AA-48DB-BEF8-63A4EE3C0F8E}"/>
            </c:ext>
          </c:extLst>
        </c:ser>
        <c:ser>
          <c:idx val="1"/>
          <c:order val="1"/>
          <c:tx>
            <c:strRef>
              <c:f>'Caseload growth pivot'!$C$3</c:f>
              <c:strCache>
                <c:ptCount val="1"/>
                <c:pt idx="0">
                  <c:v>Average of Total Active Cases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>
                <a:outerShdw blurRad="50800" dist="38100" dir="2700000" algn="tl" rotWithShape="0">
                  <a:schemeClr val="accent2">
                    <a:lumMod val="40000"/>
                    <a:lumOff val="60000"/>
                    <a:alpha val="40000"/>
                  </a:scheme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'Caseload growth pivot'!$A$4:$A$12</c:f>
              <c:strCache>
                <c:ptCount val="8"/>
                <c:pt idx="0">
                  <c:v>FY 2012</c:v>
                </c:pt>
                <c:pt idx="1">
                  <c:v>FY 2013</c:v>
                </c:pt>
                <c:pt idx="2">
                  <c:v>FY 2014</c:v>
                </c:pt>
                <c:pt idx="3">
                  <c:v>FY 2015</c:v>
                </c:pt>
                <c:pt idx="4">
                  <c:v>FY 2016</c:v>
                </c:pt>
                <c:pt idx="5">
                  <c:v>FY 2017</c:v>
                </c:pt>
                <c:pt idx="6">
                  <c:v>FY 2018</c:v>
                </c:pt>
                <c:pt idx="7">
                  <c:v>FY 2019</c:v>
                </c:pt>
              </c:strCache>
            </c:strRef>
          </c:cat>
          <c:val>
            <c:numRef>
              <c:f>'Caseload growth pivot'!$C$4:$C$12</c:f>
              <c:numCache>
                <c:formatCode>0</c:formatCode>
                <c:ptCount val="8"/>
                <c:pt idx="0">
                  <c:v>122.08333333333333</c:v>
                </c:pt>
                <c:pt idx="1">
                  <c:v>134.08333333333334</c:v>
                </c:pt>
                <c:pt idx="2">
                  <c:v>211.66666666666666</c:v>
                </c:pt>
                <c:pt idx="3">
                  <c:v>437.66666666666669</c:v>
                </c:pt>
                <c:pt idx="4">
                  <c:v>641.58333333333337</c:v>
                </c:pt>
                <c:pt idx="5">
                  <c:v>716.41666666666663</c:v>
                </c:pt>
                <c:pt idx="6">
                  <c:v>716.91666666666663</c:v>
                </c:pt>
                <c:pt idx="7">
                  <c:v>694.5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AA-48DB-BEF8-63A4EE3C0F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3251240"/>
        <c:axId val="623244024"/>
      </c:lineChart>
      <c:catAx>
        <c:axId val="623251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244024"/>
        <c:crosses val="autoZero"/>
        <c:auto val="1"/>
        <c:lblAlgn val="ctr"/>
        <c:lblOffset val="100"/>
        <c:noMultiLvlLbl val="0"/>
      </c:catAx>
      <c:valAx>
        <c:axId val="623244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251240"/>
        <c:crosses val="autoZero"/>
        <c:crossBetween val="between"/>
      </c:valAx>
      <c:spPr>
        <a:noFill/>
        <a:ln>
          <a:noFill/>
        </a:ln>
        <a:effectLst>
          <a:outerShdw blurRad="50800" dist="50800" dir="5400000" algn="ctr" rotWithShape="0">
            <a:schemeClr val="accent1">
              <a:lumMod val="20000"/>
              <a:lumOff val="80000"/>
            </a:schemeClr>
          </a:outerShdw>
        </a:effectLst>
      </c:spPr>
    </c:plotArea>
    <c:legend>
      <c:legendPos val="r"/>
      <c:layout>
        <c:manualLayout>
          <c:xMode val="edge"/>
          <c:yMode val="edge"/>
          <c:x val="0.40756244094828975"/>
          <c:y val="0.56276585459735029"/>
          <c:w val="0.57612054221062636"/>
          <c:h val="0.23135324862233148"/>
        </c:manualLayout>
      </c:layout>
      <c:overlay val="1"/>
      <c:spPr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[August 2018.xlsx]New App pivot!PivotTable4</c:name>
    <c:fmtId val="20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New Application</a:t>
            </a:r>
            <a:r>
              <a:rPr lang="en-US" sz="2400" baseline="0"/>
              <a:t> Average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solidFill>
              <a:schemeClr val="lt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solidFill>
              <a:schemeClr val="lt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solidFill>
              <a:schemeClr val="lt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6.6580927384076991E-2"/>
          <c:y val="0.15319444444444447"/>
          <c:w val="0.90286351706036749"/>
          <c:h val="0.7394061679790026"/>
        </c:manualLayout>
      </c:layout>
      <c:lineChart>
        <c:grouping val="standard"/>
        <c:varyColors val="0"/>
        <c:ser>
          <c:idx val="0"/>
          <c:order val="0"/>
          <c:tx>
            <c:strRef>
              <c:f>'New App pivot'!$B$3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59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74-4FEF-9ED6-AB5EFD73CA10}"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2700000" algn="tl" rotWithShape="0">
                  <a:schemeClr val="accent1">
                    <a:lumMod val="60000"/>
                    <a:lumOff val="40000"/>
                    <a:alpha val="40000"/>
                  </a:scheme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'New App pivot'!$A$4:$A$12</c:f>
              <c:strCache>
                <c:ptCount val="8"/>
                <c:pt idx="0">
                  <c:v>FY 2012</c:v>
                </c:pt>
                <c:pt idx="1">
                  <c:v>FY 2013</c:v>
                </c:pt>
                <c:pt idx="2">
                  <c:v>FY 2014</c:v>
                </c:pt>
                <c:pt idx="3">
                  <c:v>FY 2015</c:v>
                </c:pt>
                <c:pt idx="4">
                  <c:v>FY 2016</c:v>
                </c:pt>
                <c:pt idx="5">
                  <c:v>FY 2017</c:v>
                </c:pt>
                <c:pt idx="6">
                  <c:v>FY 2018</c:v>
                </c:pt>
                <c:pt idx="7">
                  <c:v>FY 2019</c:v>
                </c:pt>
              </c:strCache>
            </c:strRef>
          </c:cat>
          <c:val>
            <c:numRef>
              <c:f>'New App pivot'!$B$4:$B$12</c:f>
              <c:numCache>
                <c:formatCode>0</c:formatCode>
                <c:ptCount val="8"/>
                <c:pt idx="0">
                  <c:v>11.333333333333334</c:v>
                </c:pt>
                <c:pt idx="1">
                  <c:v>7.666666666666667</c:v>
                </c:pt>
                <c:pt idx="2">
                  <c:v>24.75</c:v>
                </c:pt>
                <c:pt idx="3">
                  <c:v>48.416666666666664</c:v>
                </c:pt>
                <c:pt idx="4">
                  <c:v>54.666666666666664</c:v>
                </c:pt>
                <c:pt idx="5">
                  <c:v>48.583333333333336</c:v>
                </c:pt>
                <c:pt idx="6">
                  <c:v>45.75</c:v>
                </c:pt>
                <c:pt idx="7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48-4504-A261-17AAE7B0E0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2980616"/>
        <c:axId val="772980944"/>
      </c:lineChart>
      <c:catAx>
        <c:axId val="77298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2980944"/>
        <c:crosses val="autoZero"/>
        <c:auto val="1"/>
        <c:lblAlgn val="ctr"/>
        <c:lblOffset val="100"/>
        <c:noMultiLvlLbl val="0"/>
      </c:catAx>
      <c:valAx>
        <c:axId val="77298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2980616"/>
        <c:crosses val="autoZero"/>
        <c:crossBetween val="between"/>
      </c:valAx>
      <c:spPr>
        <a:noFill/>
        <a:ln>
          <a:noFill/>
        </a:ln>
        <a:effectLst>
          <a:outerShdw blurRad="50800" dist="38100" dir="2700000" algn="tl" rotWithShape="0">
            <a:schemeClr val="accent1">
              <a:lumMod val="40000"/>
              <a:lumOff val="60000"/>
              <a:alpha val="40000"/>
            </a:schemeClr>
          </a:outerShdw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[August 2018.xlsx]Geo data!PivotTable1</c:name>
    <c:fmtId val="1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/>
              <a:t>Active</a:t>
            </a:r>
          </a:p>
        </c:rich>
      </c:tx>
      <c:layout>
        <c:manualLayout>
          <c:xMode val="edge"/>
          <c:yMode val="edge"/>
          <c:x val="0.38970174852166728"/>
          <c:y val="2.86738351254480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2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6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8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9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2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3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4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6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7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'Geo data'!$B$3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explosion val="14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BF1-4740-AAB7-614DD67A79B6}"/>
              </c:ext>
            </c:extLst>
          </c:dPt>
          <c:dPt>
            <c:idx val="1"/>
            <c:bubble3D val="0"/>
            <c:explosion val="32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BF1-4740-AAB7-614DD67A79B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BF1-4740-AAB7-614DD67A79B6}"/>
              </c:ext>
            </c:extLst>
          </c:dPt>
          <c:dLbls>
            <c:dLbl>
              <c:idx val="0"/>
              <c:layout>
                <c:manualLayout>
                  <c:x val="-0.56567862704845684"/>
                  <c:y val="0.2008413061270567"/>
                </c:manualLayout>
              </c:layout>
              <c:tx>
                <c:rich>
                  <a:bodyPr/>
                  <a:lstStyle/>
                  <a:p>
                    <a:fld id="{836A1E90-A85A-4D4A-8A63-9D7AAB9F1FEB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448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BF1-4740-AAB7-614DD67A79B6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chemeClr val="accent1">
                    <a:lumMod val="60000"/>
                    <a:lumOff val="40000"/>
                    <a:alpha val="40000"/>
                  </a:scheme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'Geo data'!$A$4:$A$7</c:f>
              <c:strCache>
                <c:ptCount val="3"/>
                <c:pt idx="0">
                  <c:v>South</c:v>
                </c:pt>
                <c:pt idx="1">
                  <c:v>Rural</c:v>
                </c:pt>
                <c:pt idx="2">
                  <c:v>North</c:v>
                </c:pt>
              </c:strCache>
            </c:strRef>
          </c:cat>
          <c:val>
            <c:numRef>
              <c:f>'Geo data'!$B$4:$B$7</c:f>
              <c:numCache>
                <c:formatCode>General</c:formatCode>
                <c:ptCount val="3"/>
                <c:pt idx="0">
                  <c:v>447</c:v>
                </c:pt>
                <c:pt idx="1">
                  <c:v>152</c:v>
                </c:pt>
                <c:pt idx="2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BF1-4740-AAB7-614DD67A7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[August 2018.xlsx]Geo data!PivotTable2</c:name>
    <c:fmtId val="1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/>
              <a:t>Waiting</a:t>
            </a:r>
          </a:p>
        </c:rich>
      </c:tx>
      <c:layout>
        <c:manualLayout>
          <c:xMode val="edge"/>
          <c:yMode val="edge"/>
          <c:x val="0.3819501566236892"/>
          <c:y val="5.50206247916870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2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5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6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7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8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9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2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3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4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6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7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'Geo data'!$B$29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explosion val="6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17D-427C-A3AF-867330E1938F}"/>
              </c:ext>
            </c:extLst>
          </c:dPt>
          <c:dPt>
            <c:idx val="1"/>
            <c:bubble3D val="0"/>
            <c:explosion val="14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17D-427C-A3AF-867330E193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17D-427C-A3AF-867330E1938F}"/>
              </c:ext>
            </c:extLst>
          </c:dPt>
          <c:dLbls>
            <c:dLbl>
              <c:idx val="0"/>
              <c:layout>
                <c:manualLayout>
                  <c:x val="-5.1089429379148421E-3"/>
                  <c:y val="5.214424472711792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7D-427C-A3AF-867330E1938F}"/>
                </c:ext>
              </c:extLst>
            </c:dLbl>
            <c:dLbl>
              <c:idx val="1"/>
              <c:layout>
                <c:manualLayout>
                  <c:x val="6.8506050014049734E-3"/>
                  <c:y val="0.2993298534227033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7D-427C-A3AF-867330E1938F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chemeClr val="accent1">
                    <a:lumMod val="60000"/>
                    <a:lumOff val="40000"/>
                    <a:alpha val="40000"/>
                  </a:scheme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'Geo data'!$A$30:$A$33</c:f>
              <c:strCache>
                <c:ptCount val="3"/>
                <c:pt idx="0">
                  <c:v>South</c:v>
                </c:pt>
                <c:pt idx="1">
                  <c:v>Rural</c:v>
                </c:pt>
                <c:pt idx="2">
                  <c:v>North</c:v>
                </c:pt>
              </c:strCache>
            </c:strRef>
          </c:cat>
          <c:val>
            <c:numRef>
              <c:f>'Geo data'!$B$30:$B$33</c:f>
              <c:numCache>
                <c:formatCode>General</c:formatCode>
                <c:ptCount val="3"/>
                <c:pt idx="0">
                  <c:v>337</c:v>
                </c:pt>
                <c:pt idx="1">
                  <c:v>96</c:v>
                </c:pt>
                <c:pt idx="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17D-427C-A3AF-867330E19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[August 2018.xlsx]Wait!PivotTable4</c:name>
    <c:fmtId val="1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WAIT IN DAYS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  <a:sp3d/>
        </c:spPr>
        <c:marker>
          <c:symbol val="none"/>
        </c:marker>
      </c:pivotFmt>
      <c:pivotFmt>
        <c:idx val="1"/>
        <c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  <a:sp3d/>
        </c:spPr>
        <c:marker>
          <c:symbol val="none"/>
        </c:marker>
      </c:pivotFmt>
      <c:pivotFmt>
        <c:idx val="2"/>
        <c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  <a:sp3d/>
        </c:spPr>
        <c:marker>
          <c:symbol val="none"/>
        </c:marker>
      </c:pivotFmt>
    </c:pivotFmts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Wait!$B$3</c:f>
              <c:strCache>
                <c:ptCount val="1"/>
                <c:pt idx="0">
                  <c:v>Total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15747"/>
                        <a:gd name="adj2" fmla="val -425905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12BD-4CEB-99D9-A9B1E95549B6}"/>
                </c:ext>
              </c:extLst>
            </c:dLbl>
            <c:dLbl>
              <c:idx val="1"/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19480"/>
                        <a:gd name="adj2" fmla="val -466467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12BD-4CEB-99D9-A9B1E95549B6}"/>
                </c:ext>
              </c:extLst>
            </c:dLbl>
            <c:dLbl>
              <c:idx val="2"/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23213"/>
                        <a:gd name="adj2" fmla="val -689560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12BD-4CEB-99D9-A9B1E95549B6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Wait!$A$4:$A$7</c:f>
              <c:strCache>
                <c:ptCount val="3"/>
                <c:pt idx="0">
                  <c:v>North</c:v>
                </c:pt>
                <c:pt idx="1">
                  <c:v>Rural</c:v>
                </c:pt>
                <c:pt idx="2">
                  <c:v>South</c:v>
                </c:pt>
              </c:strCache>
            </c:strRef>
          </c:cat>
          <c:val>
            <c:numRef>
              <c:f>Wait!$B$4:$B$7</c:f>
              <c:numCache>
                <c:formatCode>0</c:formatCode>
                <c:ptCount val="3"/>
                <c:pt idx="0">
                  <c:v>252.04545454545453</c:v>
                </c:pt>
                <c:pt idx="1">
                  <c:v>277.25</c:v>
                </c:pt>
                <c:pt idx="2">
                  <c:v>401.38575667655789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C5-43B6-9447-0D319F1FA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83053200"/>
        <c:axId val="783050904"/>
        <c:axId val="0"/>
      </c:bar3DChart>
      <c:catAx>
        <c:axId val="78305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050904"/>
        <c:crosses val="autoZero"/>
        <c:auto val="1"/>
        <c:lblAlgn val="ctr"/>
        <c:lblOffset val="100"/>
        <c:noMultiLvlLbl val="0"/>
      </c:catAx>
      <c:valAx>
        <c:axId val="783050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05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[August 2018.xlsx]Ins coverage!PivotTable3</c:name>
    <c:fmtId val="60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</c:pivotFmts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'Ins coverage'!$B$3:$B$4</c:f>
              <c:strCache>
                <c:ptCount val="1"/>
                <c:pt idx="0">
                  <c:v>Waiting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'Ins coverage'!$A$5:$A$12</c:f>
              <c:strCache>
                <c:ptCount val="7"/>
                <c:pt idx="0">
                  <c:v>Medicaid</c:v>
                </c:pt>
                <c:pt idx="1">
                  <c:v>Medicaid (Secondary)</c:v>
                </c:pt>
                <c:pt idx="2">
                  <c:v>Medicaid MCO</c:v>
                </c:pt>
                <c:pt idx="3">
                  <c:v>Medicaid MCO (Secondary)</c:v>
                </c:pt>
                <c:pt idx="4">
                  <c:v>Private Insurance</c:v>
                </c:pt>
                <c:pt idx="5">
                  <c:v>Under Insured</c:v>
                </c:pt>
                <c:pt idx="6">
                  <c:v>Uninsured</c:v>
                </c:pt>
              </c:strCache>
            </c:strRef>
          </c:cat>
          <c:val>
            <c:numRef>
              <c:f>'Ins coverage'!$B$5:$B$12</c:f>
              <c:numCache>
                <c:formatCode>General</c:formatCode>
                <c:ptCount val="7"/>
                <c:pt idx="0">
                  <c:v>185</c:v>
                </c:pt>
                <c:pt idx="1">
                  <c:v>21</c:v>
                </c:pt>
                <c:pt idx="2">
                  <c:v>20</c:v>
                </c:pt>
                <c:pt idx="3">
                  <c:v>15</c:v>
                </c:pt>
                <c:pt idx="4">
                  <c:v>149</c:v>
                </c:pt>
                <c:pt idx="5">
                  <c:v>58</c:v>
                </c:pt>
                <c:pt idx="6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1C-45A0-B567-97D95C737CED}"/>
            </c:ext>
          </c:extLst>
        </c:ser>
        <c:ser>
          <c:idx val="1"/>
          <c:order val="1"/>
          <c:tx>
            <c:strRef>
              <c:f>'Ins coverage'!$C$3:$C$4</c:f>
              <c:strCache>
                <c:ptCount val="1"/>
                <c:pt idx="0">
                  <c:v>Active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'Ins coverage'!$A$5:$A$12</c:f>
              <c:strCache>
                <c:ptCount val="7"/>
                <c:pt idx="0">
                  <c:v>Medicaid</c:v>
                </c:pt>
                <c:pt idx="1">
                  <c:v>Medicaid (Secondary)</c:v>
                </c:pt>
                <c:pt idx="2">
                  <c:v>Medicaid MCO</c:v>
                </c:pt>
                <c:pt idx="3">
                  <c:v>Medicaid MCO (Secondary)</c:v>
                </c:pt>
                <c:pt idx="4">
                  <c:v>Private Insurance</c:v>
                </c:pt>
                <c:pt idx="5">
                  <c:v>Under Insured</c:v>
                </c:pt>
                <c:pt idx="6">
                  <c:v>Uninsured</c:v>
                </c:pt>
              </c:strCache>
            </c:strRef>
          </c:cat>
          <c:val>
            <c:numRef>
              <c:f>'Ins coverage'!$C$5:$C$12</c:f>
              <c:numCache>
                <c:formatCode>General</c:formatCode>
                <c:ptCount val="7"/>
                <c:pt idx="0">
                  <c:v>192</c:v>
                </c:pt>
                <c:pt idx="1">
                  <c:v>81</c:v>
                </c:pt>
                <c:pt idx="2">
                  <c:v>36</c:v>
                </c:pt>
                <c:pt idx="3">
                  <c:v>12</c:v>
                </c:pt>
                <c:pt idx="4">
                  <c:v>228</c:v>
                </c:pt>
                <c:pt idx="5">
                  <c:v>124</c:v>
                </c:pt>
                <c:pt idx="6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1C-45A0-B567-97D95C737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791169328"/>
        <c:axId val="791169656"/>
        <c:axId val="793917912"/>
      </c:bar3DChart>
      <c:catAx>
        <c:axId val="79116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1169656"/>
        <c:crosses val="autoZero"/>
        <c:auto val="1"/>
        <c:lblAlgn val="ctr"/>
        <c:lblOffset val="100"/>
        <c:noMultiLvlLbl val="0"/>
      </c:catAx>
      <c:valAx>
        <c:axId val="791169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1169328"/>
        <c:crosses val="autoZero"/>
        <c:crossBetween val="between"/>
      </c:valAx>
      <c:serAx>
        <c:axId val="793917912"/>
        <c:scaling>
          <c:orientation val="minMax"/>
        </c:scaling>
        <c:delete val="1"/>
        <c:axPos val="b"/>
        <c:majorTickMark val="out"/>
        <c:minorTickMark val="none"/>
        <c:tickLblPos val="nextTo"/>
        <c:crossAx val="791169656"/>
        <c:crosses val="autoZero"/>
      </c:ser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3264766524567208"/>
          <c:y val="0.16133565056425195"/>
          <c:w val="0.15257232826502942"/>
          <c:h val="0.15100776832426149"/>
        </c:manualLayout>
      </c:layout>
      <c:overlay val="1"/>
      <c:spPr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schemeClr val="accent1">
              <a:alpha val="40000"/>
            </a:scheme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025371828521432E-2"/>
          <c:y val="5.0925925925925923E-2"/>
          <c:w val="0.89019685039370078"/>
          <c:h val="0.81636087759402143"/>
        </c:manualLayout>
      </c:layout>
      <c:lineChart>
        <c:grouping val="standard"/>
        <c:varyColors val="0"/>
        <c:ser>
          <c:idx val="0"/>
          <c:order val="0"/>
          <c:tx>
            <c:strRef>
              <c:f>'Para line graph'!$B$1</c:f>
              <c:strCache>
                <c:ptCount val="1"/>
                <c:pt idx="0">
                  <c:v>Behavior Interventionist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3"/>
              <c:layout>
                <c:manualLayout>
                  <c:x val="-2.6941463938375741E-2"/>
                  <c:y val="-5.9297139085387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F7-43E2-962E-CE589FB07E85}"/>
                </c:ext>
              </c:extLst>
            </c:dLbl>
            <c:dLbl>
              <c:idx val="14"/>
              <c:layout>
                <c:manualLayout>
                  <c:x val="-4.83603258666145E-3"/>
                  <c:y val="-3.03567540230530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F7-43E2-962E-CE589FB07E85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'Para line graph'!$A$2:$A$16</c:f>
              <c:numCache>
                <c:formatCode>m/d/yyyy</c:formatCode>
                <c:ptCount val="15"/>
                <c:pt idx="0">
                  <c:v>43364</c:v>
                </c:pt>
                <c:pt idx="1">
                  <c:v>43348</c:v>
                </c:pt>
                <c:pt idx="2">
                  <c:v>43319</c:v>
                </c:pt>
                <c:pt idx="3">
                  <c:v>43292</c:v>
                </c:pt>
                <c:pt idx="4">
                  <c:v>43251</c:v>
                </c:pt>
                <c:pt idx="5">
                  <c:v>43190</c:v>
                </c:pt>
                <c:pt idx="6">
                  <c:v>43100</c:v>
                </c:pt>
                <c:pt idx="7">
                  <c:v>43039</c:v>
                </c:pt>
                <c:pt idx="8">
                  <c:v>43008</c:v>
                </c:pt>
                <c:pt idx="9">
                  <c:v>42946</c:v>
                </c:pt>
                <c:pt idx="10">
                  <c:v>42886</c:v>
                </c:pt>
                <c:pt idx="11">
                  <c:v>42855</c:v>
                </c:pt>
                <c:pt idx="12">
                  <c:v>42794</c:v>
                </c:pt>
                <c:pt idx="13">
                  <c:v>42674</c:v>
                </c:pt>
                <c:pt idx="14">
                  <c:v>42613</c:v>
                </c:pt>
              </c:numCache>
            </c:numRef>
          </c:cat>
          <c:val>
            <c:numRef>
              <c:f>'Para line graph'!$B$2:$B$16</c:f>
              <c:numCache>
                <c:formatCode>General</c:formatCode>
                <c:ptCount val="15"/>
                <c:pt idx="0">
                  <c:v>93</c:v>
                </c:pt>
                <c:pt idx="1">
                  <c:v>99</c:v>
                </c:pt>
                <c:pt idx="2">
                  <c:v>85</c:v>
                </c:pt>
                <c:pt idx="3">
                  <c:v>101</c:v>
                </c:pt>
                <c:pt idx="4">
                  <c:v>116</c:v>
                </c:pt>
                <c:pt idx="5">
                  <c:v>121</c:v>
                </c:pt>
                <c:pt idx="6">
                  <c:v>82</c:v>
                </c:pt>
                <c:pt idx="7">
                  <c:v>211</c:v>
                </c:pt>
                <c:pt idx="8">
                  <c:v>258</c:v>
                </c:pt>
                <c:pt idx="9">
                  <c:v>243</c:v>
                </c:pt>
                <c:pt idx="10">
                  <c:v>290</c:v>
                </c:pt>
                <c:pt idx="11">
                  <c:v>325</c:v>
                </c:pt>
                <c:pt idx="12">
                  <c:v>349</c:v>
                </c:pt>
                <c:pt idx="13">
                  <c:v>309</c:v>
                </c:pt>
                <c:pt idx="14">
                  <c:v>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F7-43E2-962E-CE589FB07E85}"/>
            </c:ext>
          </c:extLst>
        </c:ser>
        <c:ser>
          <c:idx val="1"/>
          <c:order val="1"/>
          <c:tx>
            <c:strRef>
              <c:f>'Para line graph'!$C$1</c:f>
              <c:strCache>
                <c:ptCount val="1"/>
                <c:pt idx="0">
                  <c:v>Registered Behavior Technician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4.4391786964129487E-2"/>
                  <c:y val="6.82881146093073E-3"/>
                </c:manualLayout>
              </c:layout>
              <c:spPr>
                <a:solidFill>
                  <a:schemeClr val="l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3.5729111986001746E-2"/>
                      <c:h val="3.13986204968171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5F7-43E2-962E-CE589FB07E85}"/>
                </c:ext>
              </c:extLst>
            </c:dLbl>
            <c:dLbl>
              <c:idx val="14"/>
              <c:layout>
                <c:manualLayout>
                  <c:x val="-8.4393509845662913E-3"/>
                  <c:y val="8.947298180055787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F7-43E2-962E-CE589FB07E85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'Para line graph'!$A$2:$A$16</c:f>
              <c:numCache>
                <c:formatCode>m/d/yyyy</c:formatCode>
                <c:ptCount val="15"/>
                <c:pt idx="0">
                  <c:v>43364</c:v>
                </c:pt>
                <c:pt idx="1">
                  <c:v>43348</c:v>
                </c:pt>
                <c:pt idx="2">
                  <c:v>43319</c:v>
                </c:pt>
                <c:pt idx="3">
                  <c:v>43292</c:v>
                </c:pt>
                <c:pt idx="4">
                  <c:v>43251</c:v>
                </c:pt>
                <c:pt idx="5">
                  <c:v>43190</c:v>
                </c:pt>
                <c:pt idx="6">
                  <c:v>43100</c:v>
                </c:pt>
                <c:pt idx="7">
                  <c:v>43039</c:v>
                </c:pt>
                <c:pt idx="8">
                  <c:v>43008</c:v>
                </c:pt>
                <c:pt idx="9">
                  <c:v>42946</c:v>
                </c:pt>
                <c:pt idx="10">
                  <c:v>42886</c:v>
                </c:pt>
                <c:pt idx="11">
                  <c:v>42855</c:v>
                </c:pt>
                <c:pt idx="12">
                  <c:v>42794</c:v>
                </c:pt>
                <c:pt idx="13">
                  <c:v>42674</c:v>
                </c:pt>
                <c:pt idx="14">
                  <c:v>42613</c:v>
                </c:pt>
              </c:numCache>
            </c:numRef>
          </c:cat>
          <c:val>
            <c:numRef>
              <c:f>'Para line graph'!$C$2:$C$16</c:f>
              <c:numCache>
                <c:formatCode>General</c:formatCode>
                <c:ptCount val="15"/>
                <c:pt idx="0">
                  <c:v>530</c:v>
                </c:pt>
                <c:pt idx="1">
                  <c:v>529</c:v>
                </c:pt>
                <c:pt idx="2">
                  <c:v>522</c:v>
                </c:pt>
                <c:pt idx="3">
                  <c:v>497</c:v>
                </c:pt>
                <c:pt idx="4">
                  <c:v>491</c:v>
                </c:pt>
                <c:pt idx="5">
                  <c:v>445</c:v>
                </c:pt>
                <c:pt idx="6">
                  <c:v>400</c:v>
                </c:pt>
                <c:pt idx="7">
                  <c:v>419</c:v>
                </c:pt>
                <c:pt idx="8">
                  <c:v>403</c:v>
                </c:pt>
                <c:pt idx="9">
                  <c:v>360</c:v>
                </c:pt>
                <c:pt idx="10">
                  <c:v>341</c:v>
                </c:pt>
                <c:pt idx="11">
                  <c:v>298</c:v>
                </c:pt>
                <c:pt idx="12">
                  <c:v>206</c:v>
                </c:pt>
                <c:pt idx="13">
                  <c:v>209</c:v>
                </c:pt>
                <c:pt idx="14">
                  <c:v>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5F7-43E2-962E-CE589FB07E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1424032"/>
        <c:axId val="1081421736"/>
      </c:lineChart>
      <c:dateAx>
        <c:axId val="1081424032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1421736"/>
        <c:crosses val="autoZero"/>
        <c:auto val="1"/>
        <c:lblOffset val="100"/>
        <c:baseTimeUnit val="months"/>
        <c:majorUnit val="2"/>
        <c:majorTimeUnit val="months"/>
      </c:dateAx>
      <c:valAx>
        <c:axId val="1081421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142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45838801399825"/>
          <c:y val="0.11684554382230458"/>
          <c:w val="0.34499890638670172"/>
          <c:h val="8.6765329231397612E-2"/>
        </c:manualLayout>
      </c:layout>
      <c:overlay val="1"/>
      <c:spPr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90500" h="38100"/>
        </a:sp3d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DAA8C25-FBB3-4311-9C37-8946FA3440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B8F533-710F-44A7-905F-5328FEFFC8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2C760-2416-4C05-AC15-487C915E7666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365402-C5DF-4FD2-AF7A-82E75EDFC2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566B7D-55FA-4367-A434-465343324F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E75B9-2662-479B-92D2-BC3293D96E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72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464CE-C6E0-4E21-8A51-BC38931753A6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11D3A-BC50-49C4-ACBF-56A59C9542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0807F-CE8C-4D11-B701-B78BBF05CE5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58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Fiscal Year Averages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0807F-CE8C-4D11-B701-B78BBF05CE5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504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FY Averages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11D3A-BC50-49C4-ACBF-56A59C95422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15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11D3A-BC50-49C4-ACBF-56A59C95422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90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11D3A-BC50-49C4-ACBF-56A59C95422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556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0807F-CE8C-4D11-B701-B78BBF05CE5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733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11D3A-BC50-49C4-ACBF-56A59C95422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81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DE49CC-8F0E-422E-A4CA-4897D9679BEE}" type="datetime1">
              <a:rPr lang="en-US" smtClean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2E05-27E8-4814-B9B5-69B7865818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3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AD91464-5747-4638-9D61-426A85395DF8}" type="datetime1">
              <a:rPr lang="en-US" smtClean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2E05-27E8-4814-B9B5-69B7865818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6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3EEF59-9D00-45C6-9335-6FFA2CCC855E}" type="datetime1">
              <a:rPr lang="en-US" smtClean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2E05-27E8-4814-B9B5-69B7865818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32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23039A6-9814-4588-9A43-37A7A7532F2D}" type="datetime1">
              <a:rPr lang="en-US" smtClean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2E05-27E8-4814-B9B5-69B7865818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05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54F18E3-BED1-4194-B144-31DF0F1247F7}" type="datetime1">
              <a:rPr lang="en-US" smtClean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2E05-27E8-4814-B9B5-69B7865818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06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261C37-355E-4E64-B33C-0C884E97BDB5}" type="datetime1">
              <a:rPr lang="en-US" smtClean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2E05-27E8-4814-B9B5-69B7865818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2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369DB17-364D-4347-8456-4DB5C5F55D58}" type="datetime1">
              <a:rPr lang="en-US" smtClean="0"/>
              <a:t>9/25/2018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2E05-27E8-4814-B9B5-69B7865818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5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01500E-C9E0-4FFB-8CB1-78E7BFF6C919}" type="datetime1">
              <a:rPr lang="en-US" smtClean="0"/>
              <a:t>9/25/2018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2E05-27E8-4814-B9B5-69B7865818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87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EF1059-2256-4B0B-96D9-85031F105B93}" type="datetime1">
              <a:rPr lang="en-US" smtClean="0"/>
              <a:t>9/25/2018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2E05-27E8-4814-B9B5-69B7865818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93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C7E3BD-31C9-4F29-9426-B9C80DE46C0F}" type="datetime1">
              <a:rPr lang="en-US" smtClean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2E05-27E8-4814-B9B5-69B7865818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6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A21ED3-38B3-4858-A94F-BD77395F7097}" type="datetime1">
              <a:rPr lang="en-US" smtClean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2E05-27E8-4814-B9B5-69B7865818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9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6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10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" y="0"/>
            <a:ext cx="1144205" cy="6553199"/>
          </a:xfrm>
          <a:prstGeom prst="rect">
            <a:avLst/>
          </a:prstGeom>
        </p:spPr>
      </p:pic>
      <p:sp>
        <p:nvSpPr>
          <p:cNvPr id="1049" name="Text Box 56"/>
          <p:cNvSpPr txBox="1">
            <a:spLocks noChangeArrowheads="1"/>
          </p:cNvSpPr>
          <p:nvPr/>
        </p:nvSpPr>
        <p:spPr bwMode="auto">
          <a:xfrm>
            <a:off x="6748" y="6553199"/>
            <a:ext cx="9117407" cy="304800"/>
          </a:xfrm>
          <a:prstGeom prst="rect">
            <a:avLst/>
          </a:prstGeom>
          <a:solidFill>
            <a:srgbClr val="2D4E6B">
              <a:alpha val="4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ell MT" panose="02020503060305020303" pitchFamily="18" charset="0"/>
              </a:rPr>
              <a:t>Helping People.  It’s who we are and what we do.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9" name="Text Box 49"/>
          <p:cNvSpPr txBox="1">
            <a:spLocks noChangeArrowheads="1"/>
          </p:cNvSpPr>
          <p:nvPr/>
        </p:nvSpPr>
        <p:spPr bwMode="auto">
          <a:xfrm>
            <a:off x="1150952" y="206535"/>
            <a:ext cx="1809750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2D4E6B"/>
                </a:solidFill>
                <a:effectLst/>
                <a:latin typeface="Times New Roman" panose="02020603050405020304" pitchFamily="18" charset="0"/>
              </a:rPr>
              <a:t>Brian Sandoval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rgbClr val="2D4E6B"/>
                </a:solidFill>
                <a:effectLst/>
                <a:latin typeface="Times New Roman" panose="02020603050405020304" pitchFamily="18" charset="0"/>
              </a:rPr>
              <a:t>Governor</a:t>
            </a:r>
            <a:endParaRPr kumimoji="0" lang="en-US" alt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0" name="Text Box 50"/>
          <p:cNvSpPr txBox="1">
            <a:spLocks noChangeArrowheads="1"/>
          </p:cNvSpPr>
          <p:nvPr/>
        </p:nvSpPr>
        <p:spPr bwMode="auto">
          <a:xfrm>
            <a:off x="7254886" y="206535"/>
            <a:ext cx="1811338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2D4E6B"/>
                </a:solidFill>
                <a:effectLst/>
                <a:latin typeface="Times New Roman" panose="02020603050405020304" pitchFamily="18" charset="0"/>
              </a:rPr>
              <a:t>Richard Whitley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rgbClr val="2D4E6B"/>
                </a:solidFill>
                <a:effectLst/>
                <a:latin typeface="Times New Roman" panose="02020603050405020304" pitchFamily="18" charset="0"/>
              </a:rPr>
              <a:t>Director</a:t>
            </a:r>
            <a:endParaRPr kumimoji="0" lang="en-US" alt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1" name="Text Box 52"/>
          <p:cNvSpPr txBox="1">
            <a:spLocks noChangeArrowheads="1"/>
          </p:cNvSpPr>
          <p:nvPr/>
        </p:nvSpPr>
        <p:spPr bwMode="auto">
          <a:xfrm>
            <a:off x="1239042" y="2005788"/>
            <a:ext cx="7885113" cy="2929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State of  Nevada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Department of Health and Human Services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000" b="1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Aging and</a:t>
            </a:r>
            <a:r>
              <a:rPr kumimoji="0" lang="en-US" altLang="en-US" sz="2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Disability Services Division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Autism Treatment Assistance Program (ATAP) 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Samantha Jayme HPM 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10/04/2018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39" name="Straight Connector 1038"/>
          <p:cNvCxnSpPr/>
          <p:nvPr/>
        </p:nvCxnSpPr>
        <p:spPr>
          <a:xfrm>
            <a:off x="1754907" y="3184236"/>
            <a:ext cx="6853382" cy="0"/>
          </a:xfrm>
          <a:prstGeom prst="line">
            <a:avLst/>
          </a:prstGeom>
          <a:ln w="25400" cap="sq">
            <a:solidFill>
              <a:schemeClr val="accent5">
                <a:lumMod val="50000"/>
              </a:schemeClr>
            </a:soli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0" name="Picture 10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573" y="206535"/>
            <a:ext cx="1638442" cy="1592718"/>
          </a:xfrm>
          <a:prstGeom prst="rect">
            <a:avLst/>
          </a:prstGeom>
        </p:spPr>
      </p:pic>
      <p:cxnSp>
        <p:nvCxnSpPr>
          <p:cNvPr id="1046" name="Straight Connector 1045"/>
          <p:cNvCxnSpPr>
            <a:cxnSpLocks/>
          </p:cNvCxnSpPr>
          <p:nvPr/>
        </p:nvCxnSpPr>
        <p:spPr>
          <a:xfrm>
            <a:off x="0" y="6553199"/>
            <a:ext cx="9144000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1" name="Picture 10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218" y="4519212"/>
            <a:ext cx="1429502" cy="1920227"/>
          </a:xfrm>
          <a:prstGeom prst="rect">
            <a:avLst/>
          </a:prstGeom>
        </p:spPr>
      </p:pic>
      <p:sp>
        <p:nvSpPr>
          <p:cNvPr id="1032" name="Rectangle 1031"/>
          <p:cNvSpPr/>
          <p:nvPr/>
        </p:nvSpPr>
        <p:spPr>
          <a:xfrm>
            <a:off x="6746" y="0"/>
            <a:ext cx="9126141" cy="685800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35" name="Straight Connector 1034"/>
          <p:cNvCxnSpPr>
            <a:cxnSpLocks/>
          </p:cNvCxnSpPr>
          <p:nvPr/>
        </p:nvCxnSpPr>
        <p:spPr>
          <a:xfrm flipH="1">
            <a:off x="1150950" y="0"/>
            <a:ext cx="2" cy="6553199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018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9863"/>
            <a:ext cx="9144000" cy="148026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US" sz="5000" b="0" dirty="0">
                <a:effectLst/>
              </a:rPr>
              <a:t>Insurance Coverage Availability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3F4EB6F-5191-4529-AFBD-BB10B3EC1B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6635551"/>
              </p:ext>
            </p:extLst>
          </p:nvPr>
        </p:nvGraphicFramePr>
        <p:xfrm>
          <a:off x="126460" y="1147864"/>
          <a:ext cx="8900808" cy="5583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8502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515533"/>
          </a:xfrm>
        </p:spPr>
        <p:txBody>
          <a:bodyPr anchor="ctr">
            <a:normAutofit/>
          </a:bodyPr>
          <a:lstStyle/>
          <a:p>
            <a:r>
              <a:rPr lang="en-US" dirty="0"/>
              <a:t>Interventionist to RBT changes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D31172A-8587-43DA-89E3-FF18211A5D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8065170"/>
              </p:ext>
            </p:extLst>
          </p:nvPr>
        </p:nvGraphicFramePr>
        <p:xfrm>
          <a:off x="0" y="953312"/>
          <a:ext cx="9144000" cy="5836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2920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02DD7FD-8FA5-47B3-8BC0-DE200A1606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r="-2" b="-2"/>
          <a:stretch/>
        </p:blipFill>
        <p:spPr>
          <a:xfrm>
            <a:off x="4567959" y="640082"/>
            <a:ext cx="4096293" cy="5577837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629266"/>
            <a:ext cx="3845274" cy="1676603"/>
          </a:xfrm>
        </p:spPr>
        <p:txBody>
          <a:bodyPr>
            <a:normAutofit/>
          </a:bodyPr>
          <a:lstStyle/>
          <a:p>
            <a:r>
              <a:rPr lang="en-US" dirty="0"/>
              <a:t>Questions – Comments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748" y="2905327"/>
            <a:ext cx="4678690" cy="27464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Samantha Jayme, MSW HPM 3</a:t>
            </a:r>
          </a:p>
          <a:p>
            <a:pPr marL="0" indent="0">
              <a:buNone/>
            </a:pPr>
            <a:r>
              <a:rPr lang="en-US" dirty="0"/>
              <a:t>702-668-3272</a:t>
            </a:r>
          </a:p>
          <a:p>
            <a:pPr marL="0" indent="0">
              <a:buNone/>
            </a:pPr>
            <a:r>
              <a:rPr lang="en-US" dirty="0"/>
              <a:t>sjayme@adsd.nv.gov</a:t>
            </a:r>
          </a:p>
        </p:txBody>
      </p:sp>
    </p:spTree>
    <p:extLst>
      <p:ext uri="{BB962C8B-B14F-4D97-AF65-F5344CB8AC3E}">
        <p14:creationId xmlns:p14="http://schemas.microsoft.com/office/powerpoint/2010/main" val="4249320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67733" y="0"/>
            <a:ext cx="9076267" cy="148166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dirty="0"/>
              <a:t>ATAP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209550" y="1219200"/>
            <a:ext cx="87376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3200" dirty="0"/>
              <a:t>August Monthly caseload to date (8/31/18)</a:t>
            </a:r>
          </a:p>
          <a:p>
            <a:pPr lvl="1">
              <a:lnSpc>
                <a:spcPct val="250000"/>
              </a:lnSpc>
            </a:pPr>
            <a:r>
              <a:rPr lang="en-US" dirty="0"/>
              <a:t>71 new applications</a:t>
            </a:r>
          </a:p>
          <a:p>
            <a:pPr lvl="1">
              <a:lnSpc>
                <a:spcPct val="250000"/>
              </a:lnSpc>
            </a:pPr>
            <a:r>
              <a:rPr lang="en-US" dirty="0"/>
              <a:t>698</a:t>
            </a:r>
            <a:r>
              <a:rPr lang="en-US" sz="2400" dirty="0"/>
              <a:t> active children, average age: 9 </a:t>
            </a:r>
          </a:p>
          <a:p>
            <a:pPr lvl="1">
              <a:lnSpc>
                <a:spcPct val="250000"/>
              </a:lnSpc>
            </a:pPr>
            <a:r>
              <a:rPr lang="en-US" dirty="0"/>
              <a:t>477</a:t>
            </a:r>
            <a:r>
              <a:rPr lang="en-US" sz="2400" dirty="0"/>
              <a:t> total children waiting, average age: 6</a:t>
            </a:r>
          </a:p>
          <a:p>
            <a:pPr lvl="1">
              <a:lnSpc>
                <a:spcPct val="250000"/>
              </a:lnSpc>
            </a:pPr>
            <a:r>
              <a:rPr lang="en-US" dirty="0"/>
              <a:t>Average wait time:  363 days</a:t>
            </a:r>
          </a:p>
        </p:txBody>
      </p:sp>
    </p:spTree>
    <p:extLst>
      <p:ext uri="{BB962C8B-B14F-4D97-AF65-F5344CB8AC3E}">
        <p14:creationId xmlns:p14="http://schemas.microsoft.com/office/powerpoint/2010/main" val="1039820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26415" cy="149013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hangingPunct="1"/>
            <a:r>
              <a:rPr lang="en-US" dirty="0"/>
              <a:t>ATAP Caseload Growth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56A40B1-7456-4F42-A82A-2E089A063F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990755"/>
              </p:ext>
            </p:extLst>
          </p:nvPr>
        </p:nvGraphicFramePr>
        <p:xfrm>
          <a:off x="130629" y="1147863"/>
          <a:ext cx="8895805" cy="5554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7697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507067"/>
          </a:xfrm>
        </p:spPr>
        <p:txBody>
          <a:bodyPr anchor="ctr"/>
          <a:lstStyle/>
          <a:p>
            <a:r>
              <a:rPr lang="en-US" dirty="0"/>
              <a:t>Referrals to date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A9D2BD5-BB25-4295-9992-6A3D6FE8C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532075"/>
              </p:ext>
            </p:extLst>
          </p:nvPr>
        </p:nvGraphicFramePr>
        <p:xfrm>
          <a:off x="155643" y="1128408"/>
          <a:ext cx="8900808" cy="5612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0821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BD89C-A518-40D8-8F40-C716FB08B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mix breakdown by plan type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8D21BB6-8597-4BE7-866D-8AE4E245B8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977504"/>
              </p:ext>
            </p:extLst>
          </p:nvPr>
        </p:nvGraphicFramePr>
        <p:xfrm>
          <a:off x="927463" y="1123406"/>
          <a:ext cx="7328263" cy="50292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chemeClr val="accent1"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2998951">
                  <a:extLst>
                    <a:ext uri="{9D8B030D-6E8A-4147-A177-3AD203B41FA5}">
                      <a16:colId xmlns:a16="http://schemas.microsoft.com/office/drawing/2014/main" val="317099321"/>
                    </a:ext>
                  </a:extLst>
                </a:gridCol>
                <a:gridCol w="1082328">
                  <a:extLst>
                    <a:ext uri="{9D8B030D-6E8A-4147-A177-3AD203B41FA5}">
                      <a16:colId xmlns:a16="http://schemas.microsoft.com/office/drawing/2014/main" val="165252231"/>
                    </a:ext>
                  </a:extLst>
                </a:gridCol>
                <a:gridCol w="1082328">
                  <a:extLst>
                    <a:ext uri="{9D8B030D-6E8A-4147-A177-3AD203B41FA5}">
                      <a16:colId xmlns:a16="http://schemas.microsoft.com/office/drawing/2014/main" val="540278679"/>
                    </a:ext>
                  </a:extLst>
                </a:gridCol>
                <a:gridCol w="1082328">
                  <a:extLst>
                    <a:ext uri="{9D8B030D-6E8A-4147-A177-3AD203B41FA5}">
                      <a16:colId xmlns:a16="http://schemas.microsoft.com/office/drawing/2014/main" val="2404183604"/>
                    </a:ext>
                  </a:extLst>
                </a:gridCol>
                <a:gridCol w="1082328">
                  <a:extLst>
                    <a:ext uri="{9D8B030D-6E8A-4147-A177-3AD203B41FA5}">
                      <a16:colId xmlns:a16="http://schemas.microsoft.com/office/drawing/2014/main" val="2762651802"/>
                    </a:ext>
                  </a:extLst>
                </a:gridCol>
              </a:tblGrid>
              <a:tr h="4191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Plan Type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Status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529459"/>
                  </a:ext>
                </a:extLst>
              </a:tr>
              <a:tr h="419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Active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Waiting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72308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ATAP-Comprehensive: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9873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ATAP-Insurance Assistance: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287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41%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35%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19248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ATAP-Plan Undetermined: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5624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ATAP-Service Coordination: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0360658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ATAP-Social Skills: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289329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ATAP-Targeted Basic: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36105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ATAP-Targeted Extensive: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722347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ATAP-Therapeutic: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55647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ATAP-Transition Plan: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70539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Grand 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698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477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07452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B09A7-794F-4CBB-9D8F-7B176E212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2E05-27E8-4814-B9B5-69B78658183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112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490133"/>
          </a:xfrm>
        </p:spPr>
        <p:txBody>
          <a:bodyPr anchor="ctr">
            <a:normAutofit/>
          </a:bodyPr>
          <a:lstStyle/>
          <a:p>
            <a:r>
              <a:rPr lang="en-US" dirty="0"/>
              <a:t>Waiting Children by Age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60962B5-A074-4109-8F09-1E686FFE38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453458"/>
              </p:ext>
            </p:extLst>
          </p:nvPr>
        </p:nvGraphicFramePr>
        <p:xfrm>
          <a:off x="117564" y="1071710"/>
          <a:ext cx="8908872" cy="5676147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793344">
                  <a:extLst>
                    <a:ext uri="{9D8B030D-6E8A-4147-A177-3AD203B41FA5}">
                      <a16:colId xmlns:a16="http://schemas.microsoft.com/office/drawing/2014/main" val="1598846812"/>
                    </a:ext>
                  </a:extLst>
                </a:gridCol>
                <a:gridCol w="1014441">
                  <a:extLst>
                    <a:ext uri="{9D8B030D-6E8A-4147-A177-3AD203B41FA5}">
                      <a16:colId xmlns:a16="http://schemas.microsoft.com/office/drawing/2014/main" val="1933301584"/>
                    </a:ext>
                  </a:extLst>
                </a:gridCol>
                <a:gridCol w="1080496">
                  <a:extLst>
                    <a:ext uri="{9D8B030D-6E8A-4147-A177-3AD203B41FA5}">
                      <a16:colId xmlns:a16="http://schemas.microsoft.com/office/drawing/2014/main" val="252881902"/>
                    </a:ext>
                  </a:extLst>
                </a:gridCol>
                <a:gridCol w="1011676">
                  <a:extLst>
                    <a:ext uri="{9D8B030D-6E8A-4147-A177-3AD203B41FA5}">
                      <a16:colId xmlns:a16="http://schemas.microsoft.com/office/drawing/2014/main" val="2125155715"/>
                    </a:ext>
                  </a:extLst>
                </a:gridCol>
                <a:gridCol w="951151">
                  <a:extLst>
                    <a:ext uri="{9D8B030D-6E8A-4147-A177-3AD203B41FA5}">
                      <a16:colId xmlns:a16="http://schemas.microsoft.com/office/drawing/2014/main" val="2450192916"/>
                    </a:ext>
                  </a:extLst>
                </a:gridCol>
                <a:gridCol w="1014441">
                  <a:extLst>
                    <a:ext uri="{9D8B030D-6E8A-4147-A177-3AD203B41FA5}">
                      <a16:colId xmlns:a16="http://schemas.microsoft.com/office/drawing/2014/main" val="1592591452"/>
                    </a:ext>
                  </a:extLst>
                </a:gridCol>
                <a:gridCol w="1014441">
                  <a:extLst>
                    <a:ext uri="{9D8B030D-6E8A-4147-A177-3AD203B41FA5}">
                      <a16:colId xmlns:a16="http://schemas.microsoft.com/office/drawing/2014/main" val="1852484591"/>
                    </a:ext>
                  </a:extLst>
                </a:gridCol>
                <a:gridCol w="1014441">
                  <a:extLst>
                    <a:ext uri="{9D8B030D-6E8A-4147-A177-3AD203B41FA5}">
                      <a16:colId xmlns:a16="http://schemas.microsoft.com/office/drawing/2014/main" val="1679311371"/>
                    </a:ext>
                  </a:extLst>
                </a:gridCol>
                <a:gridCol w="1014441">
                  <a:extLst>
                    <a:ext uri="{9D8B030D-6E8A-4147-A177-3AD203B41FA5}">
                      <a16:colId xmlns:a16="http://schemas.microsoft.com/office/drawing/2014/main" val="2630263960"/>
                    </a:ext>
                  </a:extLst>
                </a:gridCol>
              </a:tblGrid>
              <a:tr h="3526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Age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Undetermined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Comprehensive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Insurance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Social Skills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Extensive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Medicaid FFS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Medicaid MCO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Grand Total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12575478"/>
                  </a:ext>
                </a:extLst>
              </a:tr>
              <a:tr h="280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 Year old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91607847"/>
                  </a:ext>
                </a:extLst>
              </a:tr>
              <a:tr h="280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 Years old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7973173"/>
                  </a:ext>
                </a:extLst>
              </a:tr>
              <a:tr h="280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3 Years old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5759686"/>
                  </a:ext>
                </a:extLst>
              </a:tr>
              <a:tr h="280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4 Years old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85883757"/>
                  </a:ext>
                </a:extLst>
              </a:tr>
              <a:tr h="280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5 Years old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8335056"/>
                  </a:ext>
                </a:extLst>
              </a:tr>
              <a:tr h="280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6 Years old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8009004"/>
                  </a:ext>
                </a:extLst>
              </a:tr>
              <a:tr h="280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7 Years old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21730218"/>
                  </a:ext>
                </a:extLst>
              </a:tr>
              <a:tr h="280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8 Years old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4904983"/>
                  </a:ext>
                </a:extLst>
              </a:tr>
              <a:tr h="280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9 Years old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6883815"/>
                  </a:ext>
                </a:extLst>
              </a:tr>
              <a:tr h="280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10 Years old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0222685"/>
                  </a:ext>
                </a:extLst>
              </a:tr>
              <a:tr h="280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11 Years old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0325951"/>
                  </a:ext>
                </a:extLst>
              </a:tr>
              <a:tr h="280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12 Years old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84721066"/>
                  </a:ext>
                </a:extLst>
              </a:tr>
              <a:tr h="280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13 Years old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7676207"/>
                  </a:ext>
                </a:extLst>
              </a:tr>
              <a:tr h="280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14 Years old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2967249"/>
                  </a:ext>
                </a:extLst>
              </a:tr>
              <a:tr h="280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15 Years old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39717150"/>
                  </a:ext>
                </a:extLst>
              </a:tr>
              <a:tr h="280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16 Years old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40403682"/>
                  </a:ext>
                </a:extLst>
              </a:tr>
              <a:tr h="280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17 Years old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22177201"/>
                  </a:ext>
                </a:extLst>
              </a:tr>
              <a:tr h="280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18 Years old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0744125"/>
                  </a:ext>
                </a:extLst>
              </a:tr>
              <a:tr h="2739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Grand Total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149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205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477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79007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026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490133"/>
          </a:xfrm>
        </p:spPr>
        <p:txBody>
          <a:bodyPr anchor="ctr">
            <a:normAutofit/>
          </a:bodyPr>
          <a:lstStyle/>
          <a:p>
            <a:r>
              <a:rPr lang="en-US" dirty="0"/>
              <a:t>Active Children by Age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2A53D59-8572-4132-81E5-9D4A09F18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419257"/>
              </p:ext>
            </p:extLst>
          </p:nvPr>
        </p:nvGraphicFramePr>
        <p:xfrm>
          <a:off x="130628" y="1018903"/>
          <a:ext cx="8856616" cy="5801204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836023">
                  <a:extLst>
                    <a:ext uri="{9D8B030D-6E8A-4147-A177-3AD203B41FA5}">
                      <a16:colId xmlns:a16="http://schemas.microsoft.com/office/drawing/2014/main" val="778039404"/>
                    </a:ext>
                  </a:extLst>
                </a:gridCol>
                <a:gridCol w="953589">
                  <a:extLst>
                    <a:ext uri="{9D8B030D-6E8A-4147-A177-3AD203B41FA5}">
                      <a16:colId xmlns:a16="http://schemas.microsoft.com/office/drawing/2014/main" val="19205795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22747938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4203006568"/>
                    </a:ext>
                  </a:extLst>
                </a:gridCol>
                <a:gridCol w="769878">
                  <a:extLst>
                    <a:ext uri="{9D8B030D-6E8A-4147-A177-3AD203B41FA5}">
                      <a16:colId xmlns:a16="http://schemas.microsoft.com/office/drawing/2014/main" val="316815464"/>
                    </a:ext>
                  </a:extLst>
                </a:gridCol>
                <a:gridCol w="860294">
                  <a:extLst>
                    <a:ext uri="{9D8B030D-6E8A-4147-A177-3AD203B41FA5}">
                      <a16:colId xmlns:a16="http://schemas.microsoft.com/office/drawing/2014/main" val="3296681598"/>
                    </a:ext>
                  </a:extLst>
                </a:gridCol>
                <a:gridCol w="860294">
                  <a:extLst>
                    <a:ext uri="{9D8B030D-6E8A-4147-A177-3AD203B41FA5}">
                      <a16:colId xmlns:a16="http://schemas.microsoft.com/office/drawing/2014/main" val="233447428"/>
                    </a:ext>
                  </a:extLst>
                </a:gridCol>
                <a:gridCol w="860294">
                  <a:extLst>
                    <a:ext uri="{9D8B030D-6E8A-4147-A177-3AD203B41FA5}">
                      <a16:colId xmlns:a16="http://schemas.microsoft.com/office/drawing/2014/main" val="3940031135"/>
                    </a:ext>
                  </a:extLst>
                </a:gridCol>
                <a:gridCol w="860294">
                  <a:extLst>
                    <a:ext uri="{9D8B030D-6E8A-4147-A177-3AD203B41FA5}">
                      <a16:colId xmlns:a16="http://schemas.microsoft.com/office/drawing/2014/main" val="644962536"/>
                    </a:ext>
                  </a:extLst>
                </a:gridCol>
                <a:gridCol w="650735">
                  <a:extLst>
                    <a:ext uri="{9D8B030D-6E8A-4147-A177-3AD203B41FA5}">
                      <a16:colId xmlns:a16="http://schemas.microsoft.com/office/drawing/2014/main" val="3087604563"/>
                    </a:ext>
                  </a:extLst>
                </a:gridCol>
                <a:gridCol w="650735">
                  <a:extLst>
                    <a:ext uri="{9D8B030D-6E8A-4147-A177-3AD203B41FA5}">
                      <a16:colId xmlns:a16="http://schemas.microsoft.com/office/drawing/2014/main" val="243095236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Age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Comprehensive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Insurance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Social Skills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Basic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Extensive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Therapeutic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Transition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Medicaid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MCO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 Total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0187381"/>
                  </a:ext>
                </a:extLst>
              </a:tr>
              <a:tr h="2860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2 Years old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9254902"/>
                  </a:ext>
                </a:extLst>
              </a:tr>
              <a:tr h="2860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3 Years old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2494735"/>
                  </a:ext>
                </a:extLst>
              </a:tr>
              <a:tr h="2860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4 Years old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96848693"/>
                  </a:ext>
                </a:extLst>
              </a:tr>
              <a:tr h="2860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5 Years old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4906187"/>
                  </a:ext>
                </a:extLst>
              </a:tr>
              <a:tr h="2860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6 Years old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38181724"/>
                  </a:ext>
                </a:extLst>
              </a:tr>
              <a:tr h="2860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7 Years old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45284730"/>
                  </a:ext>
                </a:extLst>
              </a:tr>
              <a:tr h="2860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8 Years old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1237216"/>
                  </a:ext>
                </a:extLst>
              </a:tr>
              <a:tr h="2860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9 Years old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78576097"/>
                  </a:ext>
                </a:extLst>
              </a:tr>
              <a:tr h="2860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10 Years old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1008714"/>
                  </a:ext>
                </a:extLst>
              </a:tr>
              <a:tr h="2860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11 Years old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526999"/>
                  </a:ext>
                </a:extLst>
              </a:tr>
              <a:tr h="2860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12 Years old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7228974"/>
                  </a:ext>
                </a:extLst>
              </a:tr>
              <a:tr h="2860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13 Years old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2049081"/>
                  </a:ext>
                </a:extLst>
              </a:tr>
              <a:tr h="2860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14 Years old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7559939"/>
                  </a:ext>
                </a:extLst>
              </a:tr>
              <a:tr h="2860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15 Years old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5100680"/>
                  </a:ext>
                </a:extLst>
              </a:tr>
              <a:tr h="2860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16 Years old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8332430"/>
                  </a:ext>
                </a:extLst>
              </a:tr>
              <a:tr h="2860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17 Years old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39535372"/>
                  </a:ext>
                </a:extLst>
              </a:tr>
              <a:tr h="2860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18 Years old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8205537"/>
                  </a:ext>
                </a:extLst>
              </a:tr>
              <a:tr h="2860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19 Years old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6910124"/>
                  </a:ext>
                </a:extLst>
              </a:tr>
              <a:tr h="2860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Grand Total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230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273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698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37298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996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490133"/>
          </a:xfrm>
        </p:spPr>
        <p:txBody>
          <a:bodyPr anchor="ctr">
            <a:normAutofit/>
          </a:bodyPr>
          <a:lstStyle/>
          <a:p>
            <a:r>
              <a:rPr lang="en-US" dirty="0"/>
              <a:t>Count of Active &amp; Waiting by Area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97934B8-FBA1-4418-962F-81B26FF52D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8957981"/>
              </p:ext>
            </p:extLst>
          </p:nvPr>
        </p:nvGraphicFramePr>
        <p:xfrm>
          <a:off x="0" y="1030333"/>
          <a:ext cx="5787957" cy="3911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9B65023-BF16-4672-8907-12C5B64A22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4805884"/>
              </p:ext>
            </p:extLst>
          </p:nvPr>
        </p:nvGraphicFramePr>
        <p:xfrm>
          <a:off x="3812938" y="2188722"/>
          <a:ext cx="5331062" cy="4669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77564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490133"/>
          </a:xfrm>
        </p:spPr>
        <p:txBody>
          <a:bodyPr anchor="ctr">
            <a:normAutofit/>
          </a:bodyPr>
          <a:lstStyle/>
          <a:p>
            <a:r>
              <a:rPr lang="en-US" dirty="0"/>
              <a:t>Wait Time by Area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BF1486-9BA2-4D93-8B55-0B3485180D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3676446"/>
              </p:ext>
            </p:extLst>
          </p:nvPr>
        </p:nvGraphicFramePr>
        <p:xfrm>
          <a:off x="136187" y="1138135"/>
          <a:ext cx="8891081" cy="5583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4974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5181</TotalTime>
  <Words>610</Words>
  <Application>Microsoft Office PowerPoint</Application>
  <PresentationFormat>On-screen Show (4:3)</PresentationFormat>
  <Paragraphs>383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Bell MT</vt:lpstr>
      <vt:lpstr>Calibri</vt:lpstr>
      <vt:lpstr>Calibri Light</vt:lpstr>
      <vt:lpstr>Times New Roman</vt:lpstr>
      <vt:lpstr>Office Theme</vt:lpstr>
      <vt:lpstr>PowerPoint Presentation</vt:lpstr>
      <vt:lpstr>ATAP</vt:lpstr>
      <vt:lpstr>ATAP Caseload Growth </vt:lpstr>
      <vt:lpstr>Referrals to date</vt:lpstr>
      <vt:lpstr>Case mix breakdown by plan type </vt:lpstr>
      <vt:lpstr>Waiting Children by Age </vt:lpstr>
      <vt:lpstr>Active Children by Age </vt:lpstr>
      <vt:lpstr>Count of Active &amp; Waiting by Area</vt:lpstr>
      <vt:lpstr>Wait Time by Area</vt:lpstr>
      <vt:lpstr>PowerPoint Presentation</vt:lpstr>
      <vt:lpstr>Interventionist to RBT changes</vt:lpstr>
      <vt:lpstr>Questions – Comments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Mitchell</dc:creator>
  <cp:lastModifiedBy>Patricia L. Knight</cp:lastModifiedBy>
  <cp:revision>303</cp:revision>
  <cp:lastPrinted>2018-06-12T17:13:28Z</cp:lastPrinted>
  <dcterms:created xsi:type="dcterms:W3CDTF">2017-01-10T21:03:56Z</dcterms:created>
  <dcterms:modified xsi:type="dcterms:W3CDTF">2018-09-25T15:21:06Z</dcterms:modified>
</cp:coreProperties>
</file>